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1456C-CE3F-41E3-AA73-F8DA23D195E4}" type="datetimeFigureOut">
              <a:rPr lang="en-US" smtClean="0"/>
              <a:pPr/>
              <a:t>1/23/2021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3DCB6-3DF6-4C86-BD46-4280D2B8F0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sr-Cyrl-CS" sz="2400" dirty="0" smtClean="0"/>
              <a:t>ИАСМ</a:t>
            </a:r>
            <a:br>
              <a:rPr lang="sr-Cyrl-CS" sz="2400" dirty="0" smtClean="0"/>
            </a:br>
            <a:r>
              <a:rPr lang="sr-Cyrl-CS" sz="2400" dirty="0" smtClean="0"/>
              <a:t>Интерна медицна 1</a:t>
            </a:r>
            <a:br>
              <a:rPr lang="sr-Cyrl-CS" sz="2400" dirty="0" smtClean="0"/>
            </a:br>
            <a:r>
              <a:rPr lang="sr-Cyrl-CS" sz="2400" dirty="0" smtClean="0"/>
              <a:t>1. недеља</a:t>
            </a:r>
            <a:br>
              <a:rPr lang="sr-Cyrl-CS" sz="2400" dirty="0" smtClean="0"/>
            </a:br>
            <a:r>
              <a:rPr lang="sr-Cyrl-CS" sz="2400" dirty="0" smtClean="0"/>
              <a:t>2. наставна јединица</a:t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b="1" dirty="0" smtClean="0"/>
              <a:t>Објективни преглед болесника и методе физичког прегледа. Редослед физичког прегледа</a:t>
            </a:r>
            <a:r>
              <a:rPr lang="ru-RU" sz="2400" b="1" dirty="0" smtClean="0"/>
              <a:t>. </a:t>
            </a:r>
            <a:r>
              <a:rPr lang="sr-Cyrl-CS" sz="2400" b="1" dirty="0" smtClean="0"/>
              <a:t>Општа инспекција</a:t>
            </a:r>
            <a:r>
              <a:rPr lang="fr-FR" sz="2400" b="1" dirty="0" smtClean="0"/>
              <a:t>.</a:t>
            </a:r>
            <a:r>
              <a:rPr lang="sr-Cyrl-CS" sz="2400" b="1" dirty="0" smtClean="0"/>
              <a:t>Објективни преглед  главе и врата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sr-Cyrl-CS" sz="2400" b="1" dirty="0" smtClean="0"/>
              <a:t> (инспекција, палпација, перкусија,аускултација</a:t>
            </a:r>
            <a:r>
              <a:rPr lang="sr-Cyrl-CS" sz="2400" b="1" dirty="0" smtClean="0"/>
              <a:t>)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sr-Cyrl-RS" sz="2400" dirty="0" smtClean="0"/>
              <a:t>др Жељко Тодоровић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</a:t>
            </a:r>
            <a:r>
              <a:rPr lang="sr-Cyrl-RS" sz="2400" dirty="0" smtClean="0">
                <a:solidFill>
                  <a:srgbClr val="FF0000"/>
                </a:solidFill>
              </a:rPr>
              <a:t>еупноичан</a:t>
            </a:r>
            <a:r>
              <a:rPr lang="sr-Cyrl-RS" sz="2400" dirty="0" smtClean="0"/>
              <a:t>, средње остемускуларне грађе и ухрањености, нормалне пребојености коже и видљивих слузница, без знакова хеморагијског синдрома.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Cyrl-RS" dirty="0" smtClean="0"/>
              <a:t>Еупнеја</a:t>
            </a:r>
          </a:p>
          <a:p>
            <a:endParaRPr lang="sr-Cyrl-RS" dirty="0"/>
          </a:p>
          <a:p>
            <a:r>
              <a:rPr lang="sr-Cyrl-RS" dirty="0" smtClean="0"/>
              <a:t>Диспнеја</a:t>
            </a:r>
          </a:p>
          <a:p>
            <a:endParaRPr lang="sr-Cyrl-RS" dirty="0"/>
          </a:p>
          <a:p>
            <a:r>
              <a:rPr lang="sr-Cyrl-RS" dirty="0" smtClean="0"/>
              <a:t>Ортпопнеја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03043" y="1828800"/>
            <a:ext cx="283356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еупноичан, </a:t>
            </a:r>
            <a:r>
              <a:rPr lang="sr-Cyrl-RS" sz="2400" dirty="0" smtClean="0">
                <a:solidFill>
                  <a:srgbClr val="FF0000"/>
                </a:solidFill>
              </a:rPr>
              <a:t>средње остемускуларне грађе и ухрањености</a:t>
            </a:r>
            <a:r>
              <a:rPr lang="sr-Cyrl-RS" sz="2400" dirty="0" smtClean="0"/>
              <a:t>, нормалне пребојености коже и видљивих слузница, без знакова хеморагијског синдрома.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Ухрањеност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BMI (</a:t>
            </a:r>
            <a:r>
              <a:rPr lang="sr-Cyrl-RS" sz="2400" dirty="0" smtClean="0"/>
              <a:t>индекс телесне масе, енг. </a:t>
            </a:r>
            <a:r>
              <a:rPr lang="en-US" sz="2400" dirty="0" smtClean="0"/>
              <a:t>body mass </a:t>
            </a:r>
            <a:r>
              <a:rPr lang="en-US" sz="2400" dirty="0" err="1" smtClean="0"/>
              <a:t>indeks</a:t>
            </a:r>
            <a:r>
              <a:rPr lang="en-US" sz="2400" dirty="0" smtClean="0"/>
              <a:t>)</a:t>
            </a:r>
            <a:r>
              <a:rPr lang="sr-Cyrl-RS" sz="2400" dirty="0" smtClean="0"/>
              <a:t>: </a:t>
            </a:r>
            <a:r>
              <a:rPr lang="en-US" sz="2400" b="1" dirty="0" smtClean="0"/>
              <a:t>kg/m</a:t>
            </a:r>
            <a:r>
              <a:rPr lang="en-US" sz="2400" b="1" baseline="30000" dirty="0" smtClean="0"/>
              <a:t>2</a:t>
            </a:r>
            <a:endParaRPr lang="en-US" sz="2400" dirty="0"/>
          </a:p>
          <a:p>
            <a:pPr lvl="1"/>
            <a:r>
              <a:rPr lang="sr-Cyrl-RS" sz="2400" dirty="0" smtClean="0"/>
              <a:t>Неухрањеност: </a:t>
            </a:r>
            <a:r>
              <a:rPr lang="en-US" sz="2400" dirty="0" smtClean="0"/>
              <a:t>&lt;18.5</a:t>
            </a:r>
          </a:p>
          <a:p>
            <a:pPr lvl="1"/>
            <a:r>
              <a:rPr lang="sr-Cyrl-RS" sz="2400" dirty="0" smtClean="0"/>
              <a:t>Нормална телесна маса: </a:t>
            </a:r>
            <a:r>
              <a:rPr lang="en-US" sz="2400" dirty="0" smtClean="0"/>
              <a:t>18.5 – 24.9</a:t>
            </a:r>
          </a:p>
          <a:p>
            <a:pPr lvl="1"/>
            <a:r>
              <a:rPr lang="sr-Cyrl-RS" sz="2400" dirty="0" smtClean="0"/>
              <a:t>Прекомерна телесна маса: </a:t>
            </a:r>
            <a:r>
              <a:rPr lang="en-US" sz="2400" dirty="0" smtClean="0"/>
              <a:t>25 – 29.9</a:t>
            </a:r>
          </a:p>
          <a:p>
            <a:pPr lvl="1"/>
            <a:r>
              <a:rPr lang="sr-Cyrl-RS" sz="2400" dirty="0" smtClean="0"/>
              <a:t>Гојазност: ≥30 </a:t>
            </a:r>
          </a:p>
          <a:p>
            <a:pPr lvl="1"/>
            <a:endParaRPr lang="sr-Cyrl-RS" sz="2400" dirty="0"/>
          </a:p>
          <a:p>
            <a:r>
              <a:rPr lang="sr-Cyrl-RS" sz="2400" dirty="0" smtClean="0"/>
              <a:t>Обим струка (абдоминална гојазност):</a:t>
            </a:r>
          </a:p>
          <a:p>
            <a:pPr lvl="1"/>
            <a:r>
              <a:rPr lang="sr-Cyrl-RS" sz="2400" dirty="0" smtClean="0"/>
              <a:t>≥94</a:t>
            </a:r>
            <a:r>
              <a:rPr lang="en-US" sz="2400" dirty="0" smtClean="0"/>
              <a:t>cm </a:t>
            </a:r>
            <a:r>
              <a:rPr lang="sr-Cyrl-RS" sz="2400" dirty="0" smtClean="0"/>
              <a:t>за мушкарце</a:t>
            </a:r>
          </a:p>
          <a:p>
            <a:pPr lvl="1"/>
            <a:r>
              <a:rPr lang="sr-Cyrl-RS" sz="2400" dirty="0" smtClean="0"/>
              <a:t>≥80</a:t>
            </a:r>
            <a:r>
              <a:rPr lang="en-US" sz="2400" dirty="0" smtClean="0"/>
              <a:t>cm </a:t>
            </a:r>
            <a:r>
              <a:rPr lang="sr-Cyrl-RS" sz="2400" dirty="0" smtClean="0"/>
              <a:t>за жене</a:t>
            </a:r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Остеомускуларна грађа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2834640" cy="407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752600"/>
            <a:ext cx="283464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7920" y="1752600"/>
            <a:ext cx="292608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еупноичан, средње остемускуларне грађе и ухрањености, </a:t>
            </a:r>
            <a:r>
              <a:rPr lang="sr-Cyrl-RS" sz="2400" dirty="0" smtClean="0">
                <a:solidFill>
                  <a:srgbClr val="FF0000"/>
                </a:solidFill>
              </a:rPr>
              <a:t>нормалне пребојености коже и видљивих слузница</a:t>
            </a:r>
            <a:r>
              <a:rPr lang="sr-Cyrl-RS" sz="2400" dirty="0" smtClean="0"/>
              <a:t>, без знакова хеморагијског синдрома.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Кожа и слизнице</a:t>
            </a:r>
            <a:endParaRPr lang="en-US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399" y="1600200"/>
            <a:ext cx="3108960" cy="230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114800"/>
            <a:ext cx="3108960" cy="206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676400"/>
            <a:ext cx="3108960" cy="204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4114800"/>
            <a:ext cx="3108960" cy="207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еупноичан, средње остемускуларне грађе и ухрањености, нормалне пребојености коже и видљивих слузница, </a:t>
            </a:r>
            <a:r>
              <a:rPr lang="sr-Cyrl-RS" sz="2400" dirty="0" smtClean="0">
                <a:solidFill>
                  <a:srgbClr val="FF0000"/>
                </a:solidFill>
              </a:rPr>
              <a:t>без знакова хеморагијског синдрома.</a:t>
            </a:r>
            <a:r>
              <a:rPr lang="sr-Cyrl-RS" sz="2400" dirty="0" smtClean="0"/>
              <a:t>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Кожне хеморагије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Петехије: </a:t>
            </a:r>
            <a:r>
              <a:rPr lang="en-US" sz="2400" dirty="0" smtClean="0"/>
              <a:t>&lt;</a:t>
            </a:r>
            <a:r>
              <a:rPr lang="sr-Cyrl-RS" sz="2400" dirty="0" smtClean="0"/>
              <a:t>2</a:t>
            </a:r>
            <a:r>
              <a:rPr lang="en-US" sz="2400" dirty="0" smtClean="0"/>
              <a:t>mm</a:t>
            </a:r>
            <a:endParaRPr lang="sr-Cyrl-RS" sz="2400" dirty="0" smtClean="0"/>
          </a:p>
          <a:p>
            <a:pPr>
              <a:buNone/>
            </a:pPr>
            <a:endParaRPr lang="en-US" sz="2400" dirty="0" smtClean="0"/>
          </a:p>
          <a:p>
            <a:r>
              <a:rPr lang="sr-Cyrl-RS" sz="2400" dirty="0" smtClean="0"/>
              <a:t>Пурпуре: </a:t>
            </a:r>
            <a:r>
              <a:rPr lang="en-US" sz="2400" dirty="0" smtClean="0"/>
              <a:t>2-10mm</a:t>
            </a:r>
            <a:endParaRPr lang="sr-Cyrl-RS" sz="2400" dirty="0" smtClean="0"/>
          </a:p>
          <a:p>
            <a:pPr>
              <a:buNone/>
            </a:pPr>
            <a:endParaRPr lang="en-US" sz="2400" dirty="0" smtClean="0"/>
          </a:p>
          <a:p>
            <a:r>
              <a:rPr lang="sr-Cyrl-RS" sz="2400" dirty="0" smtClean="0"/>
              <a:t>Екхимозе </a:t>
            </a:r>
            <a:r>
              <a:rPr lang="en-US" sz="2400" dirty="0" smtClean="0"/>
              <a:t>&gt;10mm</a:t>
            </a:r>
            <a:endParaRPr lang="en-US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600200"/>
            <a:ext cx="2819400" cy="244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267200"/>
            <a:ext cx="360083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еупноичан, средње остемускуларне грађе и ухрањености, нормалне пребојености коже и видљивих слузница, без знакова хеморагијског синдрома. </a:t>
            </a:r>
            <a:r>
              <a:rPr lang="sr-Cyrl-RS" sz="2400" dirty="0" smtClean="0">
                <a:solidFill>
                  <a:srgbClr val="FF0000"/>
                </a:solidFill>
              </a:rPr>
              <a:t>При прегледу се не палпирају лимфне жлезде у врату, аксилама и препонама.</a:t>
            </a:r>
            <a:r>
              <a:rPr lang="sr-Cyrl-RS" sz="2400" dirty="0" smtClean="0"/>
              <a:t>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Методе физикалног прегледа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dirty="0" smtClean="0"/>
              <a:t>Инспекција (посматрање)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Палпација (пипање)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Перкусија (чукање)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Аукслутација (слушање)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Палпација лимфних жлезда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При палпацији лимфних жлезда најчешће користимо бимануелну технику палпације. Она се изводи тако што јагодицама прстију обе руке палпирамо лимфне жлезде са обе стране тела истовремено.</a:t>
            </a:r>
            <a:endParaRPr lang="en-US" sz="2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52600"/>
            <a:ext cx="4038600" cy="285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Палпација лимфних жлезда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Cyrl-RS" dirty="0" smtClean="0"/>
              <a:t>Палпирамо следеће групе лимфних жлезда:</a:t>
            </a:r>
          </a:p>
          <a:p>
            <a:pPr lvl="1"/>
            <a:r>
              <a:rPr lang="sr-Cyrl-RS" dirty="0" smtClean="0"/>
              <a:t>Окципиталне</a:t>
            </a:r>
          </a:p>
          <a:p>
            <a:pPr lvl="1"/>
            <a:r>
              <a:rPr lang="sr-Cyrl-RS" dirty="0" smtClean="0"/>
              <a:t>Преурикуларне</a:t>
            </a:r>
          </a:p>
          <a:p>
            <a:pPr lvl="1"/>
            <a:r>
              <a:rPr lang="sr-Cyrl-RS" dirty="0" smtClean="0"/>
              <a:t>Ретроаурикуларне</a:t>
            </a:r>
          </a:p>
          <a:p>
            <a:pPr lvl="1"/>
            <a:r>
              <a:rPr lang="sr-Cyrl-RS" dirty="0" smtClean="0"/>
              <a:t>Ангуларне</a:t>
            </a:r>
          </a:p>
          <a:p>
            <a:pPr lvl="1"/>
            <a:r>
              <a:rPr lang="sr-Cyrl-RS" dirty="0" smtClean="0"/>
              <a:t>Субмандибуларне</a:t>
            </a:r>
          </a:p>
          <a:p>
            <a:pPr lvl="1"/>
            <a:r>
              <a:rPr lang="sr-Cyrl-RS" dirty="0" smtClean="0"/>
              <a:t>Субменталне</a:t>
            </a:r>
          </a:p>
          <a:p>
            <a:pPr lvl="1"/>
            <a:r>
              <a:rPr lang="sr-Cyrl-RS" dirty="0" smtClean="0"/>
              <a:t>Предње цервикалне (површне и дубоке)</a:t>
            </a:r>
          </a:p>
          <a:p>
            <a:pPr lvl="1"/>
            <a:r>
              <a:rPr lang="sr-Cyrl-RS" dirty="0" smtClean="0"/>
              <a:t>Задње цервикалне</a:t>
            </a:r>
          </a:p>
          <a:p>
            <a:pPr lvl="1"/>
            <a:r>
              <a:rPr lang="sr-Cyrl-RS" dirty="0" smtClean="0"/>
              <a:t>Супраклавикуларне</a:t>
            </a:r>
          </a:p>
          <a:p>
            <a:pPr lvl="1"/>
            <a:r>
              <a:rPr lang="sr-Cyrl-RS" dirty="0" smtClean="0"/>
              <a:t>Инфраклавикуларне</a:t>
            </a:r>
          </a:p>
          <a:p>
            <a:pPr lvl="1"/>
            <a:r>
              <a:rPr lang="sr-Cyrl-RS" dirty="0" smtClean="0"/>
              <a:t>Аксиларне</a:t>
            </a:r>
          </a:p>
          <a:p>
            <a:pPr lvl="1"/>
            <a:r>
              <a:rPr lang="sr-Cyrl-RS" dirty="0" smtClean="0"/>
              <a:t>ингвиналне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00201" y="1715862"/>
            <a:ext cx="5495584" cy="430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029200" y="1524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ретроаурикуларне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2590800"/>
            <a:ext cx="1752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окципиталне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43000" y="1828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преаурикуларне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35814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ангуларне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43000" y="5257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субмандибуларне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45720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субменталне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3733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з</a:t>
            </a:r>
            <a:r>
              <a:rPr lang="sr-Cyrl-RS" dirty="0" smtClean="0"/>
              <a:t>адње цервикалне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81000" y="5638800"/>
            <a:ext cx="3352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Предње цервикалне површне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019800" y="4953000"/>
            <a:ext cx="3352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п</a:t>
            </a:r>
            <a:r>
              <a:rPr lang="sr-Cyrl-RS" dirty="0" smtClean="0"/>
              <a:t>редње цервикалне дубоке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00800" y="5562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супраклавикуларне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Палпација лимфних жлезда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dirty="0" smtClean="0"/>
              <a:t>Ако постоје увећане лимгне жлезде описујемо:</a:t>
            </a:r>
          </a:p>
          <a:p>
            <a:pPr lvl="1"/>
            <a:r>
              <a:rPr lang="sr-Cyrl-RS" sz="2400" dirty="0" smtClean="0"/>
              <a:t>Положај</a:t>
            </a:r>
          </a:p>
          <a:p>
            <a:pPr lvl="1"/>
            <a:r>
              <a:rPr lang="sr-Cyrl-RS" sz="2400" dirty="0" smtClean="0"/>
              <a:t>Величину</a:t>
            </a:r>
          </a:p>
          <a:p>
            <a:pPr lvl="1"/>
            <a:r>
              <a:rPr lang="sr-Cyrl-RS" sz="2400" dirty="0" smtClean="0"/>
              <a:t>Конзистенцију</a:t>
            </a:r>
          </a:p>
          <a:p>
            <a:pPr lvl="1"/>
            <a:r>
              <a:rPr lang="sr-Cyrl-RS" sz="2400" dirty="0" smtClean="0"/>
              <a:t>Осетљивост на додир</a:t>
            </a:r>
          </a:p>
          <a:p>
            <a:pPr lvl="1"/>
            <a:r>
              <a:rPr lang="sr-Cyrl-RS" sz="2400" dirty="0" smtClean="0"/>
              <a:t>Температуру</a:t>
            </a:r>
          </a:p>
          <a:p>
            <a:pPr lvl="1"/>
            <a:r>
              <a:rPr lang="sr-Cyrl-RS" sz="2400" dirty="0" smtClean="0"/>
              <a:t>Кожу изнад лимфне жлезде</a:t>
            </a:r>
            <a:endParaRPr 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афебрилан, еупноичан, средње остемускуларне грађе и ухрањености, нормалне пребојености коже и видљивих слузница, без знакова хеморагијског синдрома. При прегледу се не палпирају лимфне жлезде у врату, аксилама и препонама. </a:t>
            </a:r>
            <a:r>
              <a:rPr lang="sr-Cyrl-RS" sz="2400" dirty="0" smtClean="0">
                <a:solidFill>
                  <a:srgbClr val="FF0000"/>
                </a:solidFill>
              </a:rPr>
              <a:t>Пацијент заузима активан став у постељи и оставља утисак средње тешког болесника.</a:t>
            </a:r>
            <a:endParaRPr lang="sr-Cyrl-RS" sz="2400" dirty="0">
              <a:solidFill>
                <a:srgbClr val="FF0000"/>
              </a:solidFill>
            </a:endParaRPr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Став у постељи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Активан</a:t>
            </a:r>
          </a:p>
          <a:p>
            <a:endParaRPr lang="sr-Cyrl-RS" sz="2400" dirty="0"/>
          </a:p>
          <a:p>
            <a:r>
              <a:rPr lang="sr-Cyrl-RS" sz="2400" dirty="0" smtClean="0"/>
              <a:t>Пасиван</a:t>
            </a:r>
          </a:p>
          <a:p>
            <a:endParaRPr lang="sr-Cyrl-RS" sz="2400" dirty="0"/>
          </a:p>
          <a:p>
            <a:r>
              <a:rPr lang="sr-Cyrl-RS" sz="2400" dirty="0" smtClean="0"/>
              <a:t>Принудан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752600"/>
            <a:ext cx="4038600" cy="245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Утисак о пацијенту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sr-Cyrl-RS" sz="2400" dirty="0" smtClean="0"/>
              <a:t>Слободно можемо сматрати да нема лаких болесника у који су на болничком лечењу, такви болесници су кући.</a:t>
            </a:r>
          </a:p>
          <a:p>
            <a:pPr algn="just"/>
            <a:endParaRPr lang="sr-Cyrl-RS" sz="2400" dirty="0" smtClean="0"/>
          </a:p>
          <a:p>
            <a:pPr algn="just"/>
            <a:r>
              <a:rPr lang="sr-Cyrl-RS" sz="2400" dirty="0" smtClean="0"/>
              <a:t>Ако нам пацијент делује да је доброг општег стања, активно се креће и инспекцијом не налазимо ништа значајно, можемо рећи да пацијент оставља утисак средње тешког болесника.</a:t>
            </a:r>
          </a:p>
          <a:p>
            <a:pPr algn="just">
              <a:buNone/>
            </a:pPr>
            <a:endParaRPr lang="sr-Cyrl-RS" sz="2400" dirty="0" smtClean="0"/>
          </a:p>
          <a:p>
            <a:pPr algn="just"/>
            <a:r>
              <a:rPr lang="sr-Cyrl-RS" sz="2400" dirty="0" smtClean="0"/>
              <a:t>У супротном, ако нам пацијент делује да је лошег општег стања, ако се налази у пасивном или принудном положају и ако инсепкцијом уочавамо нешто значајно, нпр цијанозу, можемо рећи да пацијент оставља утисак тешког болесника.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 и врата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b="1" dirty="0" smtClean="0"/>
              <a:t>Инспекција (посматрање)</a:t>
            </a:r>
          </a:p>
          <a:p>
            <a:endParaRPr lang="sr-Cyrl-RS" sz="2400" b="1" dirty="0" smtClean="0"/>
          </a:p>
          <a:p>
            <a:r>
              <a:rPr lang="sr-Cyrl-RS" sz="2400" b="1" dirty="0" smtClean="0"/>
              <a:t>Палпација (пипање)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Перкусија (чукање)  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Аукслутација (слушање)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Глава нормалне конфигурације и облика, косматост мушког, односно женског типа.</a:t>
            </a:r>
          </a:p>
          <a:p>
            <a:pPr>
              <a:buNone/>
            </a:pPr>
            <a:endParaRPr lang="sr-Cyrl-RS" sz="2400" dirty="0" smtClean="0"/>
          </a:p>
          <a:p>
            <a:r>
              <a:rPr lang="sr-Cyrl-RS" sz="2400" dirty="0" smtClean="0"/>
              <a:t>Носна пирамида централно постављена, носни ходници проходни.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i="1" dirty="0" smtClean="0"/>
              <a:t>Rime </a:t>
            </a:r>
            <a:r>
              <a:rPr lang="en-US" sz="2400" i="1" dirty="0" err="1" smtClean="0"/>
              <a:t>oculi</a:t>
            </a:r>
            <a:r>
              <a:rPr lang="en-US" sz="2400" i="1" dirty="0" smtClean="0"/>
              <a:t> </a:t>
            </a:r>
            <a:r>
              <a:rPr lang="sr-Cyrl-RS" sz="2400" dirty="0" smtClean="0"/>
              <a:t>нормалне велилине, симетричне</a:t>
            </a:r>
          </a:p>
          <a:p>
            <a:pPr algn="just"/>
            <a:endParaRPr lang="sr-Cyrl-RS" sz="2400" dirty="0"/>
          </a:p>
          <a:p>
            <a:pPr algn="just"/>
            <a:r>
              <a:rPr lang="sr-Cyrl-RS" sz="2400" dirty="0" smtClean="0"/>
              <a:t>Зенице једнаке, кружне, реагују на светлост и акомодацију.</a:t>
            </a:r>
          </a:p>
          <a:p>
            <a:pPr algn="just"/>
            <a:endParaRPr lang="sr-Cyrl-RS" sz="2400" dirty="0"/>
          </a:p>
          <a:p>
            <a:pPr algn="just"/>
            <a:endParaRPr lang="en-US" sz="2400" dirty="0"/>
          </a:p>
        </p:txBody>
      </p:sp>
      <p:pic>
        <p:nvPicPr>
          <p:cNvPr id="11266" name="Picture 2" descr="C:\Users\Zeljko\OneDrive\Desktop\vezbe slike\download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810000"/>
            <a:ext cx="3051927" cy="2286000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810000"/>
            <a:ext cx="316032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</a:t>
            </a:r>
            <a:r>
              <a:rPr lang="sr-Cyrl-RS" sz="2400" dirty="0" smtClean="0">
                <a:solidFill>
                  <a:srgbClr val="FF0000"/>
                </a:solidFill>
              </a:rPr>
              <a:t>је свестан, орјентисан у времену и простору према себи и другима</a:t>
            </a:r>
            <a:r>
              <a:rPr lang="sr-Cyrl-RS" sz="2400" dirty="0" smtClean="0"/>
              <a:t>, афебрилан, еупноичан, средње остемускуларне грађе и ухрањености, нормалне пребојености коже и видљивих слузница, без знакова хеморагијског синдрома.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Коњуктиве су нормално прокрвљене.</a:t>
            </a:r>
          </a:p>
          <a:p>
            <a:pPr algn="just"/>
            <a:endParaRPr lang="sr-Cyrl-RS" sz="2400" dirty="0"/>
          </a:p>
          <a:p>
            <a:pPr algn="just"/>
            <a:r>
              <a:rPr lang="sr-Cyrl-RS" sz="2400" dirty="0" smtClean="0"/>
              <a:t>Склере су беле, седефасте.</a:t>
            </a:r>
          </a:p>
          <a:p>
            <a:pPr algn="just"/>
            <a:endParaRPr lang="sr-Cyrl-RS" sz="2400" dirty="0"/>
          </a:p>
          <a:p>
            <a:pPr algn="just"/>
            <a:r>
              <a:rPr lang="sr-Cyrl-RS" sz="2400" dirty="0" smtClean="0"/>
              <a:t>Булбуси су покретни у свим правцима, нистагмус се не уочава.</a:t>
            </a:r>
          </a:p>
          <a:p>
            <a:pPr algn="just"/>
            <a:endParaRPr lang="sr-Cyrl-RS" sz="2400" dirty="0"/>
          </a:p>
          <a:p>
            <a:pPr algn="just"/>
            <a:endParaRPr lang="en-US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267200"/>
            <a:ext cx="3436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4267197"/>
            <a:ext cx="3422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Усне, језик, слузница усне дупље и крајници нормално су ружичасти, влажни и без наслага.</a:t>
            </a:r>
          </a:p>
          <a:p>
            <a:pPr algn="just"/>
            <a:endParaRPr lang="sr-Cyrl-RS" sz="2400" dirty="0"/>
          </a:p>
          <a:p>
            <a:pPr algn="just"/>
            <a:r>
              <a:rPr lang="sr-Cyrl-RS" sz="2400" dirty="0" smtClean="0"/>
              <a:t>Крајници су у непчаним луцима, ако су изнад у питању је хипертрофија.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2417713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19400" y="4114800"/>
            <a:ext cx="3044703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2133600"/>
            <a:ext cx="2996480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352800" y="37338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Angular </a:t>
            </a:r>
            <a:r>
              <a:rPr lang="en-US" dirty="0" err="1" smtClean="0"/>
              <a:t>cheilitis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1600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Tonsilopharyngitis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00800" y="1752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Cianosis</a:t>
            </a:r>
            <a:r>
              <a:rPr lang="en-US" dirty="0" smtClean="0"/>
              <a:t> </a:t>
            </a:r>
            <a:r>
              <a:rPr lang="en-US" dirty="0" err="1" smtClean="0"/>
              <a:t>centralis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главе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Ушне шкољке нормалне величине и положаја, спољашњи слушни канал без патолошког садржаја. Трагуси палпаторно болно неосетљиви, мастоидни наставци перкуторно болно неосетљиви.</a:t>
            </a:r>
          </a:p>
          <a:p>
            <a:pPr algn="just"/>
            <a:endParaRPr lang="sr-Cyrl-RS" sz="2400" dirty="0"/>
          </a:p>
          <a:p>
            <a:pPr algn="just"/>
            <a:r>
              <a:rPr lang="sr-Cyrl-RS" sz="2400" dirty="0" smtClean="0"/>
              <a:t>Валеове тачке палпаторно болно неосетљиве.</a:t>
            </a:r>
          </a:p>
          <a:p>
            <a:pPr algn="just"/>
            <a:endParaRPr lang="sr-Cyrl-RS" sz="2400" dirty="0"/>
          </a:p>
          <a:p>
            <a:pPr algn="just"/>
            <a:endParaRPr lang="sr-Cyrl-RS" sz="2400" dirty="0" smtClean="0"/>
          </a:p>
          <a:p>
            <a:pPr algn="just"/>
            <a:endParaRPr lang="sr-Cyrl-RS" sz="2400" dirty="0" smtClean="0"/>
          </a:p>
          <a:p>
            <a:pPr algn="just"/>
            <a:endParaRPr lang="en-US" sz="24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752600"/>
            <a:ext cx="34402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Преглед врата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Врат је цилиндричан, покретан у свим правцима, без видљивих набреклих вена и артеријских пулсација.</a:t>
            </a:r>
            <a:endParaRPr lang="en-US" sz="2400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9988" y="1719814"/>
            <a:ext cx="3835717" cy="407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Штитаста жлезда је нормалног величине, конзистеције и без палпабилних нодуса.</a:t>
            </a:r>
            <a:endParaRPr lang="en-US" sz="24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676400"/>
            <a:ext cx="3657604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4114800"/>
            <a:ext cx="2724150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Стање свести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sz="2400" dirty="0" smtClean="0"/>
              <a:t>Сомноленција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Сопор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Кома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Glasgow </a:t>
            </a:r>
            <a:r>
              <a:rPr lang="sr-Cyrl-RS" sz="2400" dirty="0" smtClean="0"/>
              <a:t>кома скала</a:t>
            </a:r>
          </a:p>
          <a:p>
            <a:endParaRPr lang="sr-Cyrl-RS" sz="2400" dirty="0" smtClean="0"/>
          </a:p>
          <a:p>
            <a:pPr lvl="1"/>
            <a:r>
              <a:rPr lang="sr-Cyrl-RS" sz="2000" dirty="0"/>
              <a:t> </a:t>
            </a:r>
            <a:r>
              <a:rPr lang="sr-Cyrl-RS" dirty="0" smtClean="0"/>
              <a:t>отварање очију</a:t>
            </a:r>
          </a:p>
          <a:p>
            <a:pPr lvl="1"/>
            <a:r>
              <a:rPr lang="sr-Cyrl-RS" dirty="0"/>
              <a:t>в</a:t>
            </a:r>
            <a:r>
              <a:rPr lang="sr-Cyrl-RS" dirty="0" smtClean="0"/>
              <a:t>ербални одговор</a:t>
            </a:r>
          </a:p>
          <a:p>
            <a:pPr lvl="1"/>
            <a:r>
              <a:rPr lang="sr-Cyrl-RS" dirty="0"/>
              <a:t>м</a:t>
            </a:r>
            <a:r>
              <a:rPr lang="sr-Cyrl-RS" dirty="0" smtClean="0"/>
              <a:t>оторни одговор</a:t>
            </a:r>
          </a:p>
          <a:p>
            <a:pPr lvl="1"/>
            <a:endParaRPr lang="sr-Cyrl-RS" dirty="0" smtClean="0"/>
          </a:p>
          <a:p>
            <a:r>
              <a:rPr lang="sr-Cyrl-RS" sz="2400" dirty="0" smtClean="0"/>
              <a:t>Збир од 3 до 15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≤8 – кома</a:t>
            </a:r>
          </a:p>
          <a:p>
            <a:r>
              <a:rPr lang="sr-Cyrl-RS" sz="2400" dirty="0" smtClean="0"/>
              <a:t>9 – 12 умерено нарушено стање свести</a:t>
            </a:r>
          </a:p>
          <a:p>
            <a:r>
              <a:rPr lang="sr-Cyrl-RS" sz="2400" dirty="0" smtClean="0"/>
              <a:t>≥13 – очувана свест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28800" y="0"/>
          <a:ext cx="5334000" cy="694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556"/>
                <a:gridCol w="1580444"/>
              </a:tblGrid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Одговор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Бодови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b="1" dirty="0" smtClean="0"/>
                        <a:t>Отварање очију: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Спонтано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На позив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На бол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Нема одговора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b="1" dirty="0" smtClean="0"/>
                        <a:t>Моторички одговор: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Слуша наредбе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Локализује бол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Повлачи се на бол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Абнормална</a:t>
                      </a:r>
                      <a:r>
                        <a:rPr lang="sr-Cyrl-RS" baseline="0" dirty="0" smtClean="0"/>
                        <a:t> флексија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Абнормлна</a:t>
                      </a:r>
                      <a:r>
                        <a:rPr lang="sr-Cyrl-RS" baseline="0" dirty="0" smtClean="0"/>
                        <a:t> екстензија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Нема одговора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b="1" dirty="0" smtClean="0"/>
                        <a:t>Вербални</a:t>
                      </a:r>
                      <a:r>
                        <a:rPr lang="sr-Cyrl-RS" b="1" baseline="0" dirty="0" smtClean="0"/>
                        <a:t> одговор: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Орјентисан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Дезорјентисан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Непримерене речи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Неразумљиви гласови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24853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Нема одговора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184122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57200"/>
            <a:ext cx="183066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905000"/>
            <a:ext cx="2387594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352800"/>
            <a:ext cx="389221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4800600"/>
            <a:ext cx="336478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Status </a:t>
            </a:r>
            <a:r>
              <a:rPr lang="en-US" sz="3200" dirty="0" err="1" smtClean="0"/>
              <a:t>praesens</a:t>
            </a:r>
            <a:r>
              <a:rPr lang="en-US" sz="3200" dirty="0" smtClean="0"/>
              <a:t> </a:t>
            </a:r>
            <a:r>
              <a:rPr lang="sr-Cyrl-RS" sz="3200" dirty="0" smtClean="0"/>
              <a:t>(објеткивни налаз)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400" dirty="0" smtClean="0"/>
              <a:t>При прегледу пацијент је свестан, орјентисан у времену и простору према себи и другима, </a:t>
            </a:r>
            <a:r>
              <a:rPr lang="sr-Cyrl-RS" sz="2400" dirty="0" smtClean="0">
                <a:solidFill>
                  <a:srgbClr val="FF0000"/>
                </a:solidFill>
              </a:rPr>
              <a:t>афебрилан</a:t>
            </a:r>
            <a:r>
              <a:rPr lang="sr-Cyrl-RS" sz="2400" dirty="0" smtClean="0"/>
              <a:t>, еупноичан, средње остемускуларне грађе и ухрањености, нормалне пребојености коже и видљивих слузница, без знакова хеморагијског синдрома. При прегледу се не палпирају лимфне жлезде у врату, аксилама и препонама. Пацијент заузима активан став у постељи и оставља утисак средње тешког болесника.</a:t>
            </a:r>
            <a:endParaRPr lang="sr-Cyrl-RS" sz="2400" dirty="0"/>
          </a:p>
          <a:p>
            <a:endParaRPr lang="sr-Cyrl-R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Телесна температура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dirty="0" smtClean="0"/>
              <a:t>Афебрилан: 36 до 37</a:t>
            </a:r>
            <a:r>
              <a:rPr lang="sr-Cyrl-RS" sz="2400" baseline="30000" dirty="0" smtClean="0"/>
              <a:t>0</a:t>
            </a:r>
            <a:r>
              <a:rPr lang="sr-Cyrl-RS" sz="2400" dirty="0" smtClean="0"/>
              <a:t>С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Субфебрилан: 37.1 до 38</a:t>
            </a:r>
            <a:r>
              <a:rPr lang="sr-Cyrl-RS" sz="2400" baseline="30000" dirty="0" smtClean="0"/>
              <a:t>0</a:t>
            </a:r>
            <a:r>
              <a:rPr lang="sr-Cyrl-RS" sz="2400" dirty="0" smtClean="0"/>
              <a:t>С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Фебрилан: 38.1 до 39</a:t>
            </a:r>
            <a:r>
              <a:rPr lang="sr-Cyrl-RS" sz="2400" baseline="30000" dirty="0" smtClean="0"/>
              <a:t>0</a:t>
            </a:r>
            <a:r>
              <a:rPr lang="sr-Cyrl-RS" sz="2400" dirty="0" smtClean="0"/>
              <a:t>С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Високо фебрилан: </a:t>
            </a:r>
            <a:r>
              <a:rPr lang="en-US" sz="2400" dirty="0" smtClean="0"/>
              <a:t>&gt;</a:t>
            </a:r>
            <a:r>
              <a:rPr lang="sr-Cyrl-RS" sz="2400" dirty="0" smtClean="0"/>
              <a:t>39</a:t>
            </a:r>
            <a:r>
              <a:rPr lang="sr-Cyrl-RS" sz="2400" baseline="30000" dirty="0" smtClean="0"/>
              <a:t>0</a:t>
            </a:r>
            <a:r>
              <a:rPr lang="sr-Cyrl-RS" sz="2400" dirty="0" smtClean="0"/>
              <a:t>С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/>
              <a:t>Телесна температура</a:t>
            </a:r>
            <a:endParaRPr 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524000"/>
            <a:ext cx="6151141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1161</Words>
  <Application>Microsoft Office PowerPoint</Application>
  <PresentationFormat>On-screen Show (4:3)</PresentationFormat>
  <Paragraphs>193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ИАСМ Интерна медицна 1 1. недеља 2. наставна јединица  Објективни преглед болесника и методе физичког прегледа. Редослед физичког прегледа. Општа инспекција.Објективни преглед  главе и врата  (инспекција, палпација, перкусија,аускултација)  др Жељко Тодоровић</vt:lpstr>
      <vt:lpstr>Методе физикалног прегледа</vt:lpstr>
      <vt:lpstr>Status praesens (објеткивни налаз)</vt:lpstr>
      <vt:lpstr>Стање свести</vt:lpstr>
      <vt:lpstr>Slide 5</vt:lpstr>
      <vt:lpstr>Slide 6</vt:lpstr>
      <vt:lpstr>Status praesens (објеткивни налаз)</vt:lpstr>
      <vt:lpstr>Телесна температура</vt:lpstr>
      <vt:lpstr>Телесна температура</vt:lpstr>
      <vt:lpstr>Status praesens (објеткивни налаз)</vt:lpstr>
      <vt:lpstr>Slide 11</vt:lpstr>
      <vt:lpstr>Status praesens (објеткивни налаз)</vt:lpstr>
      <vt:lpstr>Ухрањеност</vt:lpstr>
      <vt:lpstr>Остеомускуларна грађа</vt:lpstr>
      <vt:lpstr>Status praesens (објеткивни налаз)</vt:lpstr>
      <vt:lpstr>Кожа и слизнице</vt:lpstr>
      <vt:lpstr>Status praesens (објеткивни налаз)</vt:lpstr>
      <vt:lpstr>Кожне хеморагије</vt:lpstr>
      <vt:lpstr>Status praesens (објеткивни налаз)</vt:lpstr>
      <vt:lpstr>Палпација лимфних жлезда</vt:lpstr>
      <vt:lpstr>Палпација лимфних жлезда</vt:lpstr>
      <vt:lpstr>Slide 22</vt:lpstr>
      <vt:lpstr>Палпација лимфних жлезда</vt:lpstr>
      <vt:lpstr>Status praesens (објеткивни налаз)</vt:lpstr>
      <vt:lpstr>Став у постељи</vt:lpstr>
      <vt:lpstr>Утисак о пацијенту</vt:lpstr>
      <vt:lpstr>Преглед главе и врата</vt:lpstr>
      <vt:lpstr>Преглед главе</vt:lpstr>
      <vt:lpstr>Преглед главе</vt:lpstr>
      <vt:lpstr>Преглед главе</vt:lpstr>
      <vt:lpstr>Преглед главе</vt:lpstr>
      <vt:lpstr>Slide 32</vt:lpstr>
      <vt:lpstr>Преглед главе</vt:lpstr>
      <vt:lpstr>Преглед врата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Објективни преглед болесника и методе физичког прегледа. Редослед физичког прегледа. Општа инспекција.Објективни преглед  главе и врата  (инспекција, палпација, перкусија,аускултација)</dc:title>
  <dc:creator>Zeljko</dc:creator>
  <cp:lastModifiedBy>Zeljko</cp:lastModifiedBy>
  <cp:revision>8</cp:revision>
  <dcterms:created xsi:type="dcterms:W3CDTF">2021-01-19T16:37:52Z</dcterms:created>
  <dcterms:modified xsi:type="dcterms:W3CDTF">2021-01-23T22:48:15Z</dcterms:modified>
</cp:coreProperties>
</file>